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5" r:id="rId3"/>
    <p:sldId id="281" r:id="rId4"/>
    <p:sldId id="294" r:id="rId5"/>
    <p:sldId id="287" r:id="rId6"/>
    <p:sldId id="283" r:id="rId7"/>
    <p:sldId id="288" r:id="rId8"/>
    <p:sldId id="284" r:id="rId9"/>
    <p:sldId id="285" r:id="rId10"/>
    <p:sldId id="295" r:id="rId11"/>
    <p:sldId id="290" r:id="rId12"/>
    <p:sldId id="293" r:id="rId13"/>
    <p:sldId id="289" r:id="rId14"/>
    <p:sldId id="29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3" d="100"/>
          <a:sy n="83" d="100"/>
        </p:scale>
        <p:origin x="84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A909473-55C6-4168-9ACA-56F53A1254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70B814-D632-4BE5-BF68-06A2A1485A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5F9AF-780E-46E2-BDBD-54E705A46A40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F5D3DA-9782-4A17-8328-5ECDBE73A6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3283F3-23A0-4100-92FB-3FE48DE9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9EF5-5E94-4D1D-AF5D-A52F5ADBD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548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C09E2-159C-4595-872A-49B454841298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A3358-7B7A-431E-8E1B-826E0302C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451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04975" y="1738313"/>
            <a:ext cx="5734050" cy="1039812"/>
          </a:xfrm>
        </p:spPr>
        <p:txBody>
          <a:bodyPr anchor="b"/>
          <a:lstStyle>
            <a:lvl1pPr algn="ctr">
              <a:defRPr sz="6000" b="1">
                <a:latin typeface="+mn-lt"/>
              </a:defRPr>
            </a:lvl1pPr>
          </a:lstStyle>
          <a:p>
            <a:r>
              <a:rPr lang="en-US" dirty="0"/>
              <a:t>Chap 01.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93268" y="4657986"/>
            <a:ext cx="5345907" cy="1039813"/>
          </a:xfrm>
        </p:spPr>
        <p:txBody>
          <a:bodyPr>
            <a:noAutofit/>
          </a:bodyPr>
          <a:lstStyle>
            <a:lvl1pPr marL="0" indent="0" algn="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err="1"/>
              <a:t>Kwangwoon</a:t>
            </a:r>
            <a:r>
              <a:rPr lang="en-US" altLang="ko-KR" dirty="0"/>
              <a:t> University</a:t>
            </a:r>
          </a:p>
          <a:p>
            <a:r>
              <a:rPr lang="en-US" dirty="0"/>
              <a:t>Hong Gil-dong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654304-BAE4-4068-80C5-E71AADDA542D}"/>
              </a:ext>
            </a:extLst>
          </p:cNvPr>
          <p:cNvSpPr/>
          <p:nvPr userDrawn="1"/>
        </p:nvSpPr>
        <p:spPr>
          <a:xfrm>
            <a:off x="0" y="6356351"/>
            <a:ext cx="9144000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7FCE78E-3B22-4568-8D4B-2E34B193C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5093" y="6420249"/>
            <a:ext cx="4291013" cy="42129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Robotics &amp; A.I. Lab., </a:t>
            </a:r>
            <a:r>
              <a:rPr lang="en-US" altLang="ko-KR" dirty="0" err="1"/>
              <a:t>Kwangwoon</a:t>
            </a:r>
            <a:r>
              <a:rPr lang="en-US" altLang="ko-KR" dirty="0"/>
              <a:t> University</a:t>
            </a:r>
            <a:endParaRPr lang="ko-KR" altLang="en-US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2880C67-74EF-4931-80B0-48F9187C13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65" y="6387342"/>
            <a:ext cx="454204" cy="454204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B4F29D0-0ACD-45D4-B5B3-D41AC32D9605}"/>
              </a:ext>
            </a:extLst>
          </p:cNvPr>
          <p:cNvSpPr txBox="1">
            <a:spLocks/>
          </p:cNvSpPr>
          <p:nvPr userDrawn="1"/>
        </p:nvSpPr>
        <p:spPr>
          <a:xfrm>
            <a:off x="0" y="141328"/>
            <a:ext cx="1981199" cy="498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/>
              <a:t>&lt; Robotics&gt;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3412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777" y="119966"/>
            <a:ext cx="8786446" cy="679402"/>
          </a:xfrm>
        </p:spPr>
        <p:txBody>
          <a:bodyPr>
            <a:normAutofit/>
          </a:bodyPr>
          <a:lstStyle>
            <a:lvl1pPr>
              <a:defRPr sz="4000" b="1"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77" y="911376"/>
            <a:ext cx="8786446" cy="5364622"/>
          </a:xfrm>
        </p:spPr>
        <p:txBody>
          <a:bodyPr/>
          <a:lstStyle>
            <a:lvl1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000"/>
            </a:lvl1pPr>
            <a:lvl2pPr marL="36000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 marL="540000">
              <a:lnSpc>
                <a:spcPct val="200000"/>
              </a:lnSpc>
              <a:buFont typeface="Calibri" panose="020F0502020204030204" pitchFamily="34" charset="0"/>
              <a:buChar char="-"/>
              <a:defRPr sz="1600"/>
            </a:lvl3pPr>
            <a:lvl4pPr marL="720000">
              <a:lnSpc>
                <a:spcPct val="200000"/>
              </a:lnSpc>
              <a:buFont typeface="Calibri" panose="020F0502020204030204" pitchFamily="34" charset="0"/>
              <a:buChar char="-"/>
              <a:defRPr sz="1400"/>
            </a:lvl4pPr>
            <a:lvl5pPr marL="900000">
              <a:lnSpc>
                <a:spcPct val="200000"/>
              </a:lnSpc>
              <a:buFont typeface="Calibri" panose="020F0502020204030204" pitchFamily="34" charset="0"/>
              <a:buChar char="-"/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08" y="6414871"/>
            <a:ext cx="896815" cy="45177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&lt; </a:t>
            </a:r>
            <a:fld id="{4680E7EE-31A2-446E-9843-3BCE697183C1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E42B67-851E-4F78-839A-5051276382B0}"/>
              </a:ext>
            </a:extLst>
          </p:cNvPr>
          <p:cNvSpPr/>
          <p:nvPr userDrawn="1"/>
        </p:nvSpPr>
        <p:spPr>
          <a:xfrm>
            <a:off x="0" y="6356351"/>
            <a:ext cx="9144000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E34461-A2D4-4D8A-8A3F-021B44D2ADBE}"/>
              </a:ext>
            </a:extLst>
          </p:cNvPr>
          <p:cNvSpPr/>
          <p:nvPr userDrawn="1"/>
        </p:nvSpPr>
        <p:spPr>
          <a:xfrm>
            <a:off x="0" y="834002"/>
            <a:ext cx="9144000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69D662-C5B3-4983-A808-4B2C3B02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5093" y="6420249"/>
            <a:ext cx="4291013" cy="42129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Robotics &amp; A.I. Lab., </a:t>
            </a:r>
            <a:r>
              <a:rPr lang="en-US" altLang="ko-KR" dirty="0" err="1"/>
              <a:t>Kwangwoon</a:t>
            </a:r>
            <a:r>
              <a:rPr lang="en-US" altLang="ko-KR" dirty="0"/>
              <a:t> University</a:t>
            </a:r>
            <a:endParaRPr lang="ko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8384CB0-F696-4782-BC77-78E3757498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65" y="6387342"/>
            <a:ext cx="454204" cy="45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64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9E286D6-663A-4B48-90C7-97E218B12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6494" y="6346823"/>
            <a:ext cx="4291013" cy="42129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Robotics &amp; A.I. Lab., </a:t>
            </a:r>
            <a:r>
              <a:rPr lang="en-US" altLang="ko-KR" dirty="0" err="1"/>
              <a:t>Kwangwoon</a:t>
            </a:r>
            <a:r>
              <a:rPr lang="en-US" altLang="ko-KR" dirty="0"/>
              <a:t> University</a:t>
            </a:r>
            <a:endParaRPr lang="ko-KR" alt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D455C6A-9787-44B4-9AC0-9ED148A01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21490" y="6358546"/>
            <a:ext cx="903410" cy="4212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&lt;</a:t>
            </a:r>
            <a:fld id="{4680E7EE-31A2-446E-9843-3BCE697183C1}" type="slidenum">
              <a:rPr lang="ko-KR" altLang="en-US" smtClean="0"/>
              <a:pPr/>
              <a:t>‹#›</a:t>
            </a:fld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60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0942E-6FB7-47B2-A434-FA83BE078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019" y="1940586"/>
            <a:ext cx="7293160" cy="1039812"/>
          </a:xfrm>
        </p:spPr>
        <p:txBody>
          <a:bodyPr>
            <a:normAutofit fontScale="90000"/>
          </a:bodyPr>
          <a:lstStyle/>
          <a:p>
            <a:r>
              <a:rPr lang="en-US" altLang="ko-KR" sz="4500" dirty="0"/>
              <a:t>Segmentation of 3d lidar data </a:t>
            </a:r>
            <a:br>
              <a:rPr lang="en-US" altLang="ko-KR" sz="4500" dirty="0"/>
            </a:br>
            <a:r>
              <a:rPr lang="en-US" altLang="ko-KR" sz="4500" dirty="0"/>
              <a:t>using a Local Convexity Criterion</a:t>
            </a:r>
            <a:endParaRPr lang="ko-KR" altLang="en-US" sz="45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E3A8CF-D416-4CBC-BDA8-D2C5F1D9CB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2018741053 </a:t>
            </a:r>
            <a:r>
              <a:rPr lang="ko-KR" altLang="en-US" dirty="0"/>
              <a:t>장홍기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28CA6C-87E2-4004-BA05-C1BC7579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Robotics &amp; A.I. Lab., Kwangwoon University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083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2142-5D63-44B2-AF4A-6F747EEB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가까운 점 찾기</a:t>
            </a:r>
            <a:r>
              <a:rPr lang="en-US" altLang="ko-KR" dirty="0"/>
              <a:t>- </a:t>
            </a:r>
            <a:r>
              <a:rPr lang="ko-KR" altLang="en-US" dirty="0"/>
              <a:t>고찰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FEEA4-0B86-4700-9FF8-C2CB333E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&lt; </a:t>
            </a:r>
            <a:fld id="{4680E7EE-31A2-446E-9843-3BCE697183C1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&gt;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DF383E-2233-4ECD-AF06-FFD8C83E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Robotics &amp; A.I. Lab., Kwangwoon University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B0AE1-7451-40F2-9CD7-ABA42F24146B}"/>
              </a:ext>
            </a:extLst>
          </p:cNvPr>
          <p:cNvSpPr txBox="1"/>
          <p:nvPr/>
        </p:nvSpPr>
        <p:spPr>
          <a:xfrm>
            <a:off x="0" y="1039473"/>
            <a:ext cx="8876323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특정 점 기준으로 딱 </a:t>
            </a:r>
            <a:r>
              <a:rPr lang="en-US" altLang="ko-KR" dirty="0"/>
              <a:t>4</a:t>
            </a:r>
            <a:r>
              <a:rPr lang="ko-KR" altLang="en-US" dirty="0"/>
              <a:t>개의 점을 찾는게 어렵다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90</a:t>
            </a:r>
            <a:r>
              <a:rPr lang="ko-KR" altLang="en-US" dirty="0"/>
              <a:t>도 각도 기준으로 </a:t>
            </a:r>
            <a:r>
              <a:rPr lang="en-US" altLang="ko-KR" dirty="0"/>
              <a:t>4</a:t>
            </a:r>
            <a:r>
              <a:rPr lang="ko-KR" altLang="en-US" dirty="0"/>
              <a:t>개로 나누어서 가장 가까운 점을 찾으면 될 것 같다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특정 점 기준으로 </a:t>
            </a:r>
            <a:r>
              <a:rPr lang="en-US" altLang="ko-KR" dirty="0"/>
              <a:t>90</a:t>
            </a:r>
            <a:r>
              <a:rPr lang="ko-KR" altLang="en-US" dirty="0"/>
              <a:t>도로 </a:t>
            </a:r>
            <a:r>
              <a:rPr lang="en-US" altLang="ko-KR" dirty="0"/>
              <a:t>4</a:t>
            </a:r>
            <a:r>
              <a:rPr lang="ko-KR" altLang="en-US" dirty="0"/>
              <a:t>번 측정해서 가까운 점을 찾으려고 했으나 같은 평면에서의 가까운 점을 찾는게 아니라 다른 평면에서의 점도 찾는다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점과 점을 이어주게 선을 그리는 방법을 찾아 봐야 할 것 같다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634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2142-5D63-44B2-AF4A-6F747EEB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Normal</a:t>
            </a:r>
            <a:r>
              <a:rPr lang="ko-KR" altLang="en-US" dirty="0"/>
              <a:t> </a:t>
            </a:r>
            <a:r>
              <a:rPr lang="en-US" altLang="ko-KR" dirty="0"/>
              <a:t>estimation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FEEA4-0B86-4700-9FF8-C2CB333E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&lt; </a:t>
            </a:r>
            <a:fld id="{4680E7EE-31A2-446E-9843-3BCE697183C1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&gt;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DF383E-2233-4ECD-AF06-FFD8C83E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Robotics &amp; A.I. Lab., </a:t>
            </a:r>
            <a:r>
              <a:rPr lang="en-US" altLang="ko-KR" dirty="0" err="1"/>
              <a:t>Kwangwoon</a:t>
            </a:r>
            <a:r>
              <a:rPr lang="en-US" altLang="ko-KR" dirty="0"/>
              <a:t> University</a:t>
            </a:r>
            <a:endParaRPr lang="ko-KR" altLang="en-US" dirty="0"/>
          </a:p>
        </p:txBody>
      </p:sp>
      <p:pic>
        <p:nvPicPr>
          <p:cNvPr id="6" name="그림 5" descr="텍스트, 디스플레이, 전자기기이(가) 표시된 사진&#10;&#10;자동 생성된 설명">
            <a:extLst>
              <a:ext uri="{FF2B5EF4-FFF2-40B4-BE49-F238E27FC236}">
                <a16:creationId xmlns:a16="http://schemas.microsoft.com/office/drawing/2014/main" id="{2D4EBE73-8909-4F3A-86DB-7E8056EC2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945"/>
            <a:ext cx="6069604" cy="4552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EDF477-5842-4A68-84B6-08814A94FC50}"/>
              </a:ext>
            </a:extLst>
          </p:cNvPr>
          <p:cNvSpPr txBox="1"/>
          <p:nvPr/>
        </p:nvSpPr>
        <p:spPr>
          <a:xfrm>
            <a:off x="0" y="5560726"/>
            <a:ext cx="8707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9. </a:t>
            </a:r>
            <a:r>
              <a:rPr lang="ko-KR" altLang="en-US" dirty="0"/>
              <a:t> 법선 벡터를 만들었지만 크기와 범위 설정이 잘못되어서 광섬유가 만들어짐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7739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2142-5D63-44B2-AF4A-6F747EEB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Normal</a:t>
            </a:r>
            <a:r>
              <a:rPr lang="ko-KR" altLang="en-US" dirty="0"/>
              <a:t> </a:t>
            </a:r>
            <a:r>
              <a:rPr lang="en-US" altLang="ko-KR" dirty="0"/>
              <a:t>estimation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FEEA4-0B86-4700-9FF8-C2CB333E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&lt; </a:t>
            </a:r>
            <a:fld id="{4680E7EE-31A2-446E-9843-3BCE697183C1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&gt;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DF383E-2233-4ECD-AF06-FFD8C83E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Robotics &amp; A.I. Lab., Kwangwoon University</a:t>
            </a:r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9EC6942-3855-4712-BE2B-A85AED4BE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550"/>
            <a:ext cx="7708900" cy="4336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CEDA20-B4A4-4CE7-9D1D-A6B4ED85C59D}"/>
              </a:ext>
            </a:extLst>
          </p:cNvPr>
          <p:cNvSpPr txBox="1"/>
          <p:nvPr/>
        </p:nvSpPr>
        <p:spPr>
          <a:xfrm>
            <a:off x="0" y="5310029"/>
            <a:ext cx="612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10. </a:t>
            </a:r>
            <a:r>
              <a:rPr lang="ko-KR" altLang="en-US" dirty="0"/>
              <a:t>그림</a:t>
            </a:r>
            <a:r>
              <a:rPr lang="en-US" altLang="ko-KR" dirty="0"/>
              <a:t>9</a:t>
            </a:r>
            <a:r>
              <a:rPr lang="ko-KR" altLang="en-US" dirty="0"/>
              <a:t>에서 범위와 벡터의 크기를 다시 수정한 그림 </a:t>
            </a:r>
            <a:r>
              <a:rPr lang="en-US" altLang="ko-KR" dirty="0"/>
              <a:t> </a:t>
            </a:r>
            <a:r>
              <a:rPr lang="ko-KR" altLang="en-US" dirty="0"/>
              <a:t>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8194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2142-5D63-44B2-AF4A-6F747EEB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Normal</a:t>
            </a:r>
            <a:r>
              <a:rPr lang="ko-KR" altLang="en-US" dirty="0"/>
              <a:t> </a:t>
            </a:r>
            <a:r>
              <a:rPr lang="en-US" altLang="ko-KR" dirty="0"/>
              <a:t>estimation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FEEA4-0B86-4700-9FF8-C2CB333E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&lt; </a:t>
            </a:r>
            <a:fld id="{4680E7EE-31A2-446E-9843-3BCE697183C1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&gt;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DF383E-2233-4ECD-AF06-FFD8C83E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Robotics &amp; A.I. Lab., Kwangwoon University</a:t>
            </a:r>
            <a:endParaRPr lang="ko-KR" altLang="en-US" dirty="0"/>
          </a:p>
        </p:txBody>
      </p:sp>
      <p:pic>
        <p:nvPicPr>
          <p:cNvPr id="7" name="그림 6" descr="텍스트, 그물이(가) 표시된 사진&#10;&#10;자동 생성된 설명">
            <a:extLst>
              <a:ext uri="{FF2B5EF4-FFF2-40B4-BE49-F238E27FC236}">
                <a16:creationId xmlns:a16="http://schemas.microsoft.com/office/drawing/2014/main" id="{428BBFB4-9CAE-42C0-BF63-A23541631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833"/>
            <a:ext cx="6819900" cy="3836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ED5707-937F-478C-A8F3-DDEC477E481E}"/>
              </a:ext>
            </a:extLst>
          </p:cNvPr>
          <p:cNvSpPr txBox="1"/>
          <p:nvPr/>
        </p:nvSpPr>
        <p:spPr>
          <a:xfrm>
            <a:off x="0" y="4845754"/>
            <a:ext cx="8707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10. </a:t>
            </a:r>
            <a:r>
              <a:rPr lang="ko-KR" altLang="en-US" dirty="0"/>
              <a:t> 같은 평면에 법선 벡터가 서로 다른 부분이 보이는 그림 </a:t>
            </a:r>
            <a:endParaRPr lang="en-US" altLang="ko-KR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7CA418C-80DD-4021-B546-39FE7CFFAAA1}"/>
              </a:ext>
            </a:extLst>
          </p:cNvPr>
          <p:cNvSpPr/>
          <p:nvPr/>
        </p:nvSpPr>
        <p:spPr>
          <a:xfrm>
            <a:off x="4800599" y="1441084"/>
            <a:ext cx="647700" cy="6163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3ECB244-EB2F-45B7-82B3-885D2528FA69}"/>
              </a:ext>
            </a:extLst>
          </p:cNvPr>
          <p:cNvCxnSpPr>
            <a:stCxn id="3" idx="3"/>
          </p:cNvCxnSpPr>
          <p:nvPr/>
        </p:nvCxnSpPr>
        <p:spPr>
          <a:xfrm flipH="1">
            <a:off x="3644900" y="1967143"/>
            <a:ext cx="1250552" cy="17723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19CE87-EEC8-4216-9E83-604725E6AE36}"/>
              </a:ext>
            </a:extLst>
          </p:cNvPr>
          <p:cNvSpPr/>
          <p:nvPr/>
        </p:nvSpPr>
        <p:spPr>
          <a:xfrm>
            <a:off x="178777" y="3766155"/>
            <a:ext cx="4841143" cy="548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방향이 지면 아래로 내려간 부분과 옆으로 누운 벡터</a:t>
            </a:r>
          </a:p>
        </p:txBody>
      </p:sp>
    </p:spTree>
    <p:extLst>
      <p:ext uri="{BB962C8B-B14F-4D97-AF65-F5344CB8AC3E}">
        <p14:creationId xmlns:p14="http://schemas.microsoft.com/office/powerpoint/2010/main" val="3762416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2142-5D63-44B2-AF4A-6F747EEB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Normal</a:t>
            </a:r>
            <a:r>
              <a:rPr lang="ko-KR" altLang="en-US" dirty="0"/>
              <a:t> </a:t>
            </a:r>
            <a:r>
              <a:rPr lang="en-US" altLang="ko-KR" dirty="0"/>
              <a:t>estimation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고찰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FEEA4-0B86-4700-9FF8-C2CB333E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&lt; </a:t>
            </a:r>
            <a:fld id="{4680E7EE-31A2-446E-9843-3BCE697183C1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&gt;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DF383E-2233-4ECD-AF06-FFD8C83E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Robotics &amp; A.I. Lab., Kwangwoon University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AD67C-133A-4A6C-9E44-1A2192B0DD31}"/>
              </a:ext>
            </a:extLst>
          </p:cNvPr>
          <p:cNvSpPr txBox="1"/>
          <p:nvPr/>
        </p:nvSpPr>
        <p:spPr>
          <a:xfrm>
            <a:off x="88900" y="1006407"/>
            <a:ext cx="887632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Point</a:t>
            </a:r>
            <a:r>
              <a:rPr lang="ko-KR" altLang="en-US" dirty="0"/>
              <a:t> </a:t>
            </a:r>
            <a:r>
              <a:rPr lang="en-US" altLang="ko-KR" dirty="0"/>
              <a:t>cloud</a:t>
            </a:r>
            <a:r>
              <a:rPr lang="ko-KR" altLang="en-US" dirty="0"/>
              <a:t> 법선 벡터 관련해서 자료를 찾는 과정 중  </a:t>
            </a:r>
            <a:r>
              <a:rPr lang="en-US" altLang="ko-KR" dirty="0"/>
              <a:t>Voxel grid </a:t>
            </a:r>
            <a:r>
              <a:rPr lang="ko-KR" altLang="en-US" dirty="0"/>
              <a:t>라는 것을 찾았는데 이것을 사용하면 법선 벡터를 좀더 쉽고</a:t>
            </a:r>
            <a:r>
              <a:rPr lang="en-US" altLang="ko-KR" dirty="0"/>
              <a:t>(?) </a:t>
            </a:r>
            <a:r>
              <a:rPr lang="ko-KR" altLang="en-US" dirty="0"/>
              <a:t>빠르게 계산하고 그릴 수 있다고 한다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Voxel </a:t>
            </a:r>
            <a:r>
              <a:rPr lang="ko-KR" altLang="en-US" dirty="0"/>
              <a:t>관련 자료를 좀 더 찾아볼 예정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논문의 방식과 마찬가지로 법선 </a:t>
            </a:r>
            <a:r>
              <a:rPr lang="ko-KR" altLang="en-US" dirty="0" err="1"/>
              <a:t>백터의</a:t>
            </a:r>
            <a:r>
              <a:rPr lang="ko-KR" altLang="en-US" dirty="0"/>
              <a:t> 색을 칠해볼 예정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263CE42F-32F6-42A4-8F42-F0645906EBC2}"/>
              </a:ext>
            </a:extLst>
          </p:cNvPr>
          <p:cNvSpPr/>
          <p:nvPr/>
        </p:nvSpPr>
        <p:spPr>
          <a:xfrm rot="13370635">
            <a:off x="1106928" y="3770601"/>
            <a:ext cx="1647930" cy="1639468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B44B01B-F6F9-4229-93A3-450D5D398B47}"/>
              </a:ext>
            </a:extLst>
          </p:cNvPr>
          <p:cNvCxnSpPr>
            <a:cxnSpLocks/>
          </p:cNvCxnSpPr>
          <p:nvPr/>
        </p:nvCxnSpPr>
        <p:spPr>
          <a:xfrm flipH="1" flipV="1">
            <a:off x="1054100" y="3543300"/>
            <a:ext cx="805674" cy="9817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01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2142-5D63-44B2-AF4A-6F747EEB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가까운 점 찾기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FEEA4-0B86-4700-9FF8-C2CB333E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&lt; </a:t>
            </a:r>
            <a:fld id="{4680E7EE-31A2-446E-9843-3BCE697183C1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&gt;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DF383E-2233-4ECD-AF06-FFD8C83E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Robotics &amp; A.I. Lab., Kwangwoon University</a:t>
            </a:r>
            <a:endParaRPr lang="ko-KR" altLang="en-US" dirty="0"/>
          </a:p>
        </p:txBody>
      </p:sp>
      <p:pic>
        <p:nvPicPr>
          <p:cNvPr id="6" name="그림 5" descr="텍스트, 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4EC8CAC6-6671-4DB8-8174-A1A33BF15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098"/>
            <a:ext cx="7098136" cy="4201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98E6D4-CA11-465E-9B68-EEF8246FEA47}"/>
              </a:ext>
            </a:extLst>
          </p:cNvPr>
          <p:cNvSpPr txBox="1"/>
          <p:nvPr/>
        </p:nvSpPr>
        <p:spPr>
          <a:xfrm>
            <a:off x="0" y="5156791"/>
            <a:ext cx="6946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1. </a:t>
            </a:r>
            <a:r>
              <a:rPr lang="en-US" altLang="ko-KR" dirty="0" err="1"/>
              <a:t>kitti</a:t>
            </a:r>
            <a:r>
              <a:rPr lang="en-US" altLang="ko-KR" dirty="0"/>
              <a:t> raw data </a:t>
            </a:r>
            <a:r>
              <a:rPr lang="ko-KR" altLang="en-US" dirty="0"/>
              <a:t>를 받아와서 같은 범위내에 있는 점을 찾은 모습 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    </a:t>
            </a:r>
            <a:r>
              <a:rPr lang="ko-KR" altLang="en-US" dirty="0"/>
              <a:t>하지만 범위 설정을 잘못 해주어서 전부 파란색으로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32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2142-5D63-44B2-AF4A-6F747EEB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가까운 점 찾기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FEEA4-0B86-4700-9FF8-C2CB333E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&lt; </a:t>
            </a:r>
            <a:fld id="{4680E7EE-31A2-446E-9843-3BCE697183C1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&gt;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DF383E-2233-4ECD-AF06-FFD8C83E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Robotics &amp; A.I. Lab., </a:t>
            </a:r>
            <a:r>
              <a:rPr lang="en-US" altLang="ko-KR" dirty="0" err="1"/>
              <a:t>Kwangwoon</a:t>
            </a:r>
            <a:r>
              <a:rPr lang="en-US" altLang="ko-KR" dirty="0"/>
              <a:t> University</a:t>
            </a:r>
            <a:endParaRPr lang="ko-KR" altLang="en-US" dirty="0"/>
          </a:p>
        </p:txBody>
      </p:sp>
      <p:pic>
        <p:nvPicPr>
          <p:cNvPr id="12" name="그림 11" descr="텍스트, 스크린샷, 전자기기, 컴퓨터이(가) 표시된 사진&#10;&#10;자동 생성된 설명">
            <a:extLst>
              <a:ext uri="{FF2B5EF4-FFF2-40B4-BE49-F238E27FC236}">
                <a16:creationId xmlns:a16="http://schemas.microsoft.com/office/drawing/2014/main" id="{8156E63E-CCBF-489B-85E3-0DDB1CCB9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717"/>
            <a:ext cx="7714756" cy="4383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DDE3B5-9874-4694-9062-CD214C42256A}"/>
              </a:ext>
            </a:extLst>
          </p:cNvPr>
          <p:cNvSpPr txBox="1"/>
          <p:nvPr/>
        </p:nvSpPr>
        <p:spPr>
          <a:xfrm>
            <a:off x="0" y="5440236"/>
            <a:ext cx="802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2. </a:t>
            </a:r>
            <a:r>
              <a:rPr lang="ko-KR" altLang="en-US" dirty="0"/>
              <a:t>가까운 </a:t>
            </a:r>
            <a:r>
              <a:rPr lang="en-US" altLang="ko-KR" dirty="0"/>
              <a:t>4</a:t>
            </a:r>
            <a:r>
              <a:rPr lang="ko-KR" altLang="en-US" dirty="0"/>
              <a:t>개의점을 찾아서 같은 색을 칠하려 했으나 색이 겹쳐 버린 사진 </a:t>
            </a:r>
          </a:p>
        </p:txBody>
      </p:sp>
    </p:spTree>
    <p:extLst>
      <p:ext uri="{BB962C8B-B14F-4D97-AF65-F5344CB8AC3E}">
        <p14:creationId xmlns:p14="http://schemas.microsoft.com/office/powerpoint/2010/main" val="989377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2142-5D63-44B2-AF4A-6F747EEB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가까운 점 찾기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FEEA4-0B86-4700-9FF8-C2CB333E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&lt; </a:t>
            </a:r>
            <a:fld id="{4680E7EE-31A2-446E-9843-3BCE697183C1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&gt;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DF383E-2233-4ECD-AF06-FFD8C83E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Robotics &amp; A.I. Lab., Kwangwoon University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4E00A24-BF79-43A5-B352-E568759CC075}"/>
              </a:ext>
            </a:extLst>
          </p:cNvPr>
          <p:cNvSpPr/>
          <p:nvPr/>
        </p:nvSpPr>
        <p:spPr>
          <a:xfrm>
            <a:off x="178777" y="1170910"/>
            <a:ext cx="292100" cy="292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7F6C0D9-ED6D-4D92-9775-64D02A0244D8}"/>
              </a:ext>
            </a:extLst>
          </p:cNvPr>
          <p:cNvSpPr/>
          <p:nvPr/>
        </p:nvSpPr>
        <p:spPr>
          <a:xfrm>
            <a:off x="801077" y="1185321"/>
            <a:ext cx="292100" cy="292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F50C2C8-E119-4D0B-8E1B-9B0B658F6D51}"/>
              </a:ext>
            </a:extLst>
          </p:cNvPr>
          <p:cNvSpPr/>
          <p:nvPr/>
        </p:nvSpPr>
        <p:spPr>
          <a:xfrm>
            <a:off x="1448777" y="1185321"/>
            <a:ext cx="292100" cy="292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D3932A9-EB37-40C4-9231-902AE1163405}"/>
              </a:ext>
            </a:extLst>
          </p:cNvPr>
          <p:cNvSpPr/>
          <p:nvPr/>
        </p:nvSpPr>
        <p:spPr>
          <a:xfrm>
            <a:off x="2172677" y="1185321"/>
            <a:ext cx="292100" cy="292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23D043C-4FC0-4295-B001-8C6476FB67E7}"/>
              </a:ext>
            </a:extLst>
          </p:cNvPr>
          <p:cNvSpPr/>
          <p:nvPr/>
        </p:nvSpPr>
        <p:spPr>
          <a:xfrm>
            <a:off x="801077" y="1751203"/>
            <a:ext cx="292100" cy="2921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CA18F75-60C0-494C-8FC1-C8134E1D2183}"/>
              </a:ext>
            </a:extLst>
          </p:cNvPr>
          <p:cNvSpPr/>
          <p:nvPr/>
        </p:nvSpPr>
        <p:spPr>
          <a:xfrm>
            <a:off x="1448777" y="1751203"/>
            <a:ext cx="292100" cy="2921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0C98F2-919A-456D-8EAF-3C101C33490B}"/>
              </a:ext>
            </a:extLst>
          </p:cNvPr>
          <p:cNvSpPr/>
          <p:nvPr/>
        </p:nvSpPr>
        <p:spPr>
          <a:xfrm>
            <a:off x="2172677" y="1751203"/>
            <a:ext cx="292100" cy="2921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C9470F-4DBB-404C-90D5-17ED34DB2FA0}"/>
              </a:ext>
            </a:extLst>
          </p:cNvPr>
          <p:cNvSpPr/>
          <p:nvPr/>
        </p:nvSpPr>
        <p:spPr>
          <a:xfrm>
            <a:off x="2896577" y="1726526"/>
            <a:ext cx="292100" cy="2921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775AF28-DA5B-40E0-98E9-F8F0710A592F}"/>
              </a:ext>
            </a:extLst>
          </p:cNvPr>
          <p:cNvSpPr/>
          <p:nvPr/>
        </p:nvSpPr>
        <p:spPr>
          <a:xfrm>
            <a:off x="1448777" y="2403408"/>
            <a:ext cx="292100" cy="292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A0251BD-8571-4ED5-AEB5-0A0F01B377BF}"/>
              </a:ext>
            </a:extLst>
          </p:cNvPr>
          <p:cNvSpPr/>
          <p:nvPr/>
        </p:nvSpPr>
        <p:spPr>
          <a:xfrm>
            <a:off x="2172677" y="2403408"/>
            <a:ext cx="292100" cy="292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F821CEB-6D8C-40E2-BD59-E8C8445C310D}"/>
              </a:ext>
            </a:extLst>
          </p:cNvPr>
          <p:cNvSpPr/>
          <p:nvPr/>
        </p:nvSpPr>
        <p:spPr>
          <a:xfrm>
            <a:off x="2896577" y="2378731"/>
            <a:ext cx="292100" cy="292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9E51DFD-B879-41B0-900B-66DBB7A93697}"/>
              </a:ext>
            </a:extLst>
          </p:cNvPr>
          <p:cNvSpPr/>
          <p:nvPr/>
        </p:nvSpPr>
        <p:spPr>
          <a:xfrm>
            <a:off x="3620477" y="2378731"/>
            <a:ext cx="292100" cy="292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FCC0D91-7A22-448B-A1B0-A7551783CDEA}"/>
              </a:ext>
            </a:extLst>
          </p:cNvPr>
          <p:cNvCxnSpPr>
            <a:cxnSpLocks/>
          </p:cNvCxnSpPr>
          <p:nvPr/>
        </p:nvCxnSpPr>
        <p:spPr>
          <a:xfrm>
            <a:off x="3401402" y="2979056"/>
            <a:ext cx="1022350" cy="82692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C2E774DD-272F-48EC-9070-C338D1C6CCDE}"/>
              </a:ext>
            </a:extLst>
          </p:cNvPr>
          <p:cNvSpPr/>
          <p:nvPr/>
        </p:nvSpPr>
        <p:spPr>
          <a:xfrm>
            <a:off x="4508499" y="4073388"/>
            <a:ext cx="292100" cy="292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22DF643-5987-4A0B-8767-241286DB1F94}"/>
              </a:ext>
            </a:extLst>
          </p:cNvPr>
          <p:cNvSpPr/>
          <p:nvPr/>
        </p:nvSpPr>
        <p:spPr>
          <a:xfrm>
            <a:off x="5220677" y="4073388"/>
            <a:ext cx="292100" cy="2921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8FEC62F-DB39-4550-AC7D-D1F61F3923A3}"/>
              </a:ext>
            </a:extLst>
          </p:cNvPr>
          <p:cNvSpPr/>
          <p:nvPr/>
        </p:nvSpPr>
        <p:spPr>
          <a:xfrm>
            <a:off x="5932855" y="4070146"/>
            <a:ext cx="292100" cy="292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9E84AD8-F905-4E9E-9649-0A2155D1E10A}"/>
              </a:ext>
            </a:extLst>
          </p:cNvPr>
          <p:cNvSpPr/>
          <p:nvPr/>
        </p:nvSpPr>
        <p:spPr>
          <a:xfrm>
            <a:off x="6645033" y="4070146"/>
            <a:ext cx="292100" cy="2921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D23EA24-77F9-4A90-BBEB-DB189B9C29D1}"/>
              </a:ext>
            </a:extLst>
          </p:cNvPr>
          <p:cNvSpPr/>
          <p:nvPr/>
        </p:nvSpPr>
        <p:spPr>
          <a:xfrm>
            <a:off x="7357211" y="4070146"/>
            <a:ext cx="292100" cy="292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615DC2-502B-47C5-AFC1-9C0F9B95F8AF}"/>
              </a:ext>
            </a:extLst>
          </p:cNvPr>
          <p:cNvSpPr txBox="1"/>
          <p:nvPr/>
        </p:nvSpPr>
        <p:spPr>
          <a:xfrm>
            <a:off x="140677" y="4684373"/>
            <a:ext cx="462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3. </a:t>
            </a:r>
            <a:r>
              <a:rPr lang="ko-KR" altLang="en-US" dirty="0"/>
              <a:t>그림</a:t>
            </a:r>
            <a:r>
              <a:rPr lang="en-US" altLang="ko-KR" dirty="0"/>
              <a:t>2</a:t>
            </a:r>
            <a:r>
              <a:rPr lang="ko-KR" altLang="en-US" dirty="0"/>
              <a:t>에서 안된 이유를 표현한 점들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15D9EB-FDAC-40A7-BF42-3AA5855E3A29}"/>
              </a:ext>
            </a:extLst>
          </p:cNvPr>
          <p:cNvSpPr txBox="1"/>
          <p:nvPr/>
        </p:nvSpPr>
        <p:spPr>
          <a:xfrm>
            <a:off x="801077" y="5003258"/>
            <a:ext cx="802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 개의 점들이 겹치면서 색이 하나로 통일 되지 않고있다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621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2142-5D63-44B2-AF4A-6F747EEB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가까운 점 찾기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FEEA4-0B86-4700-9FF8-C2CB333E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&lt; </a:t>
            </a:r>
            <a:fld id="{4680E7EE-31A2-446E-9843-3BCE697183C1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&gt;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DF383E-2233-4ECD-AF06-FFD8C83E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Robotics &amp; A.I. Lab., Kwangwoon University</a:t>
            </a:r>
            <a:endParaRPr lang="ko-KR" altLang="en-US" dirty="0"/>
          </a:p>
        </p:txBody>
      </p:sp>
      <p:pic>
        <p:nvPicPr>
          <p:cNvPr id="6" name="그림 5" descr="텍스트, 컴퓨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BAEDB506-E0D8-4C18-97E2-DD622AD18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26"/>
            <a:ext cx="8185672" cy="4877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0CC6E2-3ED9-4EF6-98F8-7530B35CC458}"/>
              </a:ext>
            </a:extLst>
          </p:cNvPr>
          <p:cNvSpPr txBox="1"/>
          <p:nvPr/>
        </p:nvSpPr>
        <p:spPr>
          <a:xfrm>
            <a:off x="-129914" y="5735288"/>
            <a:ext cx="844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4. </a:t>
            </a:r>
            <a:r>
              <a:rPr lang="ko-KR" altLang="en-US" dirty="0"/>
              <a:t>그림</a:t>
            </a:r>
            <a:r>
              <a:rPr lang="en-US" altLang="ko-KR" dirty="0"/>
              <a:t>3</a:t>
            </a:r>
            <a:r>
              <a:rPr lang="ko-KR" altLang="en-US" dirty="0"/>
              <a:t>에서 보이는 것을 수정 했지만 자기 자신인 점을 제외한 다른 가까운 점을 찾지 못함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7830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2142-5D63-44B2-AF4A-6F747EEB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가까운 점 찾기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FEEA4-0B86-4700-9FF8-C2CB333E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&lt; </a:t>
            </a:r>
            <a:fld id="{4680E7EE-31A2-446E-9843-3BCE697183C1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&gt;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DF383E-2233-4ECD-AF06-FFD8C83E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Robotics &amp; A.I. Lab., Kwangwoon University</a:t>
            </a:r>
            <a:endParaRPr lang="ko-KR" altLang="en-US" dirty="0"/>
          </a:p>
        </p:txBody>
      </p:sp>
      <p:pic>
        <p:nvPicPr>
          <p:cNvPr id="6" name="그림 5" descr="텍스트, 스크린샷, 컴퓨터, 모니터이(가) 표시된 사진&#10;&#10;자동 생성된 설명">
            <a:extLst>
              <a:ext uri="{FF2B5EF4-FFF2-40B4-BE49-F238E27FC236}">
                <a16:creationId xmlns:a16="http://schemas.microsoft.com/office/drawing/2014/main" id="{AEDB0FF8-0BC1-4ED5-91F4-9D86B04DD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9368"/>
            <a:ext cx="7285055" cy="4706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D2E5AF-AD8C-49B6-9F3F-55D092B97D19}"/>
              </a:ext>
            </a:extLst>
          </p:cNvPr>
          <p:cNvSpPr txBox="1"/>
          <p:nvPr/>
        </p:nvSpPr>
        <p:spPr>
          <a:xfrm>
            <a:off x="-1" y="5501172"/>
            <a:ext cx="8707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5. </a:t>
            </a:r>
          </a:p>
          <a:p>
            <a:r>
              <a:rPr lang="ko-KR" altLang="en-US" dirty="0"/>
              <a:t>가까운 점들의 범위를 정해 주었으나 </a:t>
            </a:r>
            <a:r>
              <a:rPr lang="en-US" altLang="ko-KR" dirty="0" err="1"/>
              <a:t>rosbag</a:t>
            </a:r>
            <a:r>
              <a:rPr lang="en-US" altLang="ko-KR" dirty="0"/>
              <a:t> </a:t>
            </a:r>
            <a:r>
              <a:rPr lang="ko-KR" altLang="en-US" dirty="0"/>
              <a:t>파일이 실행 되면서 영역 내부의 모든 점들이 겹쳐지는 그림이 나옴</a:t>
            </a:r>
          </a:p>
        </p:txBody>
      </p:sp>
    </p:spTree>
    <p:extLst>
      <p:ext uri="{BB962C8B-B14F-4D97-AF65-F5344CB8AC3E}">
        <p14:creationId xmlns:p14="http://schemas.microsoft.com/office/powerpoint/2010/main" val="3614456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2142-5D63-44B2-AF4A-6F747EEB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가까운 점 찾기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FEEA4-0B86-4700-9FF8-C2CB333E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&lt; </a:t>
            </a:r>
            <a:fld id="{4680E7EE-31A2-446E-9843-3BCE697183C1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&gt;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DF383E-2233-4ECD-AF06-FFD8C83E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Robotics &amp; A.I. Lab., Kwangwoon University</a:t>
            </a:r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2395785-44D2-4901-8F9A-DBFF60341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895340"/>
            <a:ext cx="8051800" cy="4207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059C5D-702A-495F-BA14-B6C7646ACA7A}"/>
              </a:ext>
            </a:extLst>
          </p:cNvPr>
          <p:cNvSpPr txBox="1"/>
          <p:nvPr/>
        </p:nvSpPr>
        <p:spPr>
          <a:xfrm>
            <a:off x="0" y="5184414"/>
            <a:ext cx="82589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코드</a:t>
            </a:r>
            <a:r>
              <a:rPr lang="en-US" altLang="ko-KR" sz="1500" dirty="0"/>
              <a:t>1. </a:t>
            </a:r>
            <a:r>
              <a:rPr lang="en-US" altLang="ko-KR" sz="1500" dirty="0" err="1"/>
              <a:t>kitti</a:t>
            </a:r>
            <a:r>
              <a:rPr lang="en-US" altLang="ko-KR" sz="1500" dirty="0"/>
              <a:t> raw data </a:t>
            </a:r>
            <a:r>
              <a:rPr lang="ko-KR" altLang="en-US" sz="1500" dirty="0"/>
              <a:t>폴더 안에 있는 </a:t>
            </a:r>
            <a:r>
              <a:rPr lang="en-US" altLang="ko-KR" sz="1500" dirty="0" err="1"/>
              <a:t>velodyne</a:t>
            </a:r>
            <a:r>
              <a:rPr lang="en-US" altLang="ko-KR" sz="1500" dirty="0"/>
              <a:t> bin </a:t>
            </a:r>
            <a:r>
              <a:rPr lang="ko-KR" altLang="en-US" sz="1500" dirty="0"/>
              <a:t>데이터를 </a:t>
            </a:r>
            <a:r>
              <a:rPr lang="en-US" altLang="ko-KR" sz="1500" dirty="0"/>
              <a:t>point cloud</a:t>
            </a:r>
            <a:r>
              <a:rPr lang="ko-KR" altLang="en-US" sz="1500" dirty="0"/>
              <a:t>로 변환 해주는 소스이다</a:t>
            </a:r>
            <a:r>
              <a:rPr lang="en-US" altLang="ko-KR" sz="15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F3521A-CB84-4D77-AD75-99C7B6175E40}"/>
              </a:ext>
            </a:extLst>
          </p:cNvPr>
          <p:cNvSpPr/>
          <p:nvPr/>
        </p:nvSpPr>
        <p:spPr>
          <a:xfrm>
            <a:off x="2032000" y="2616200"/>
            <a:ext cx="5918200" cy="2286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656EF31-318F-427C-B151-25E7E9C9DF2A}"/>
              </a:ext>
            </a:extLst>
          </p:cNvPr>
          <p:cNvCxnSpPr>
            <a:cxnSpLocks/>
          </p:cNvCxnSpPr>
          <p:nvPr/>
        </p:nvCxnSpPr>
        <p:spPr>
          <a:xfrm>
            <a:off x="6615723" y="2844801"/>
            <a:ext cx="0" cy="76199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289F5B-B6E9-4CB9-BBC5-6D2A04646931}"/>
              </a:ext>
            </a:extLst>
          </p:cNvPr>
          <p:cNvSpPr/>
          <p:nvPr/>
        </p:nvSpPr>
        <p:spPr>
          <a:xfrm>
            <a:off x="3784602" y="3663371"/>
            <a:ext cx="4165598" cy="69684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Bin</a:t>
            </a:r>
            <a:r>
              <a:rPr lang="ko-KR" altLang="en-US" dirty="0"/>
              <a:t> 파일의 데이터를 사용해서 새롭게 만든 </a:t>
            </a:r>
            <a:r>
              <a:rPr lang="en-US" altLang="ko-KR" dirty="0"/>
              <a:t>point cloud </a:t>
            </a:r>
            <a:r>
              <a:rPr lang="ko-KR" altLang="en-US" dirty="0"/>
              <a:t>의 크기를 정해 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D052589-1E1D-44D5-A9C8-31088D09367E}"/>
              </a:ext>
            </a:extLst>
          </p:cNvPr>
          <p:cNvCxnSpPr>
            <a:cxnSpLocks/>
          </p:cNvCxnSpPr>
          <p:nvPr/>
        </p:nvCxnSpPr>
        <p:spPr>
          <a:xfrm flipH="1">
            <a:off x="1460500" y="4162464"/>
            <a:ext cx="2324102" cy="66353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2142-5D63-44B2-AF4A-6F747EEB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가까운 점 찾기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FEEA4-0B86-4700-9FF8-C2CB333E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&lt; </a:t>
            </a:r>
            <a:fld id="{4680E7EE-31A2-446E-9843-3BCE697183C1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&gt;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DF383E-2233-4ECD-AF06-FFD8C83E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Robotics &amp; A.I. Lab., Kwangwoon University</a:t>
            </a:r>
            <a:endParaRPr lang="ko-KR" altLang="en-US" dirty="0"/>
          </a:p>
        </p:txBody>
      </p:sp>
      <p:pic>
        <p:nvPicPr>
          <p:cNvPr id="6" name="그림 5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486044BF-F9C9-4E3E-8287-5ECEABE8D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" y="799368"/>
            <a:ext cx="9135371" cy="4267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3DB65D-DAC6-4D44-BCB7-8B55629183E3}"/>
              </a:ext>
            </a:extLst>
          </p:cNvPr>
          <p:cNvSpPr txBox="1"/>
          <p:nvPr/>
        </p:nvSpPr>
        <p:spPr>
          <a:xfrm>
            <a:off x="0" y="5181600"/>
            <a:ext cx="853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그림</a:t>
            </a:r>
            <a:r>
              <a:rPr lang="en-US" altLang="ko-KR" sz="1500" dirty="0"/>
              <a:t>6.  bin</a:t>
            </a:r>
            <a:r>
              <a:rPr lang="ko-KR" altLang="en-US" sz="1500" dirty="0"/>
              <a:t>파일 변환 후 </a:t>
            </a:r>
            <a:r>
              <a:rPr lang="en-US" altLang="ko-KR" sz="1500" dirty="0"/>
              <a:t>PCL viewer</a:t>
            </a:r>
            <a:r>
              <a:rPr lang="ko-KR" altLang="en-US" sz="1500" dirty="0"/>
              <a:t>로</a:t>
            </a:r>
            <a:r>
              <a:rPr lang="en-US" altLang="ko-KR" sz="1500" dirty="0"/>
              <a:t> </a:t>
            </a:r>
            <a:r>
              <a:rPr lang="ko-KR" altLang="en-US" sz="1500" dirty="0"/>
              <a:t>파란색점 기준으로 범위내</a:t>
            </a:r>
            <a:r>
              <a:rPr lang="en-US" altLang="ko-KR" sz="1500" dirty="0"/>
              <a:t>(</a:t>
            </a:r>
            <a:r>
              <a:rPr lang="ko-KR" altLang="en-US" sz="1500" dirty="0"/>
              <a:t>초록색 부분</a:t>
            </a:r>
            <a:r>
              <a:rPr lang="en-US" altLang="ko-KR" sz="1500" dirty="0"/>
              <a:t>)</a:t>
            </a:r>
            <a:r>
              <a:rPr lang="ko-KR" altLang="en-US" sz="1500" dirty="0"/>
              <a:t>에 있는 점 을 찾은 모습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957700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2142-5D63-44B2-AF4A-6F747EEB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가까운 점 찾기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FEEA4-0B86-4700-9FF8-C2CB333E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&lt; </a:t>
            </a:r>
            <a:fld id="{4680E7EE-31A2-446E-9843-3BCE697183C1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&gt;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DF383E-2233-4ECD-AF06-FFD8C83E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Robotics &amp; A.I. Lab., Kwangwoon University</a:t>
            </a:r>
            <a:endParaRPr lang="ko-KR" altLang="en-US" dirty="0"/>
          </a:p>
        </p:txBody>
      </p:sp>
      <p:pic>
        <p:nvPicPr>
          <p:cNvPr id="6" name="그림 5" descr="텍스트, 어두운, 옅은, 켜진이(가) 표시된 사진&#10;&#10;자동 생성된 설명">
            <a:extLst>
              <a:ext uri="{FF2B5EF4-FFF2-40B4-BE49-F238E27FC236}">
                <a16:creationId xmlns:a16="http://schemas.microsoft.com/office/drawing/2014/main" id="{8B83F37C-8083-4A83-BAA4-F8840546C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154"/>
            <a:ext cx="5757183" cy="240182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06B7169-3767-4162-A8FD-2456912E0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3686"/>
            <a:ext cx="6613932" cy="1963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094FF9-2795-45A7-9B9A-37CDB7807B59}"/>
              </a:ext>
            </a:extLst>
          </p:cNvPr>
          <p:cNvSpPr txBox="1"/>
          <p:nvPr/>
        </p:nvSpPr>
        <p:spPr>
          <a:xfrm>
            <a:off x="0" y="3195143"/>
            <a:ext cx="8707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7. </a:t>
            </a:r>
          </a:p>
          <a:p>
            <a:r>
              <a:rPr lang="ko-KR" altLang="en-US" dirty="0"/>
              <a:t>차량과 특정 좌표를 정해준 뒤에 범위 내에 있는 점을 모두 찾아준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D3FA3F-34BA-4ECD-BCC4-1CD5995583F8}"/>
              </a:ext>
            </a:extLst>
          </p:cNvPr>
          <p:cNvSpPr txBox="1"/>
          <p:nvPr/>
        </p:nvSpPr>
        <p:spPr>
          <a:xfrm>
            <a:off x="-1" y="5789452"/>
            <a:ext cx="8707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8.</a:t>
            </a:r>
          </a:p>
          <a:p>
            <a:r>
              <a:rPr lang="ko-KR" altLang="en-US" dirty="0"/>
              <a:t>좌표가 가까워지면 뒤에 선언해준 파란색 부분이 초록색을 덮어 버림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5147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4109</TotalTime>
  <Words>562</Words>
  <Application>Microsoft Office PowerPoint</Application>
  <PresentationFormat>화면 슬라이드 쇼(4:3)</PresentationFormat>
  <Paragraphs>101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Wingdings</vt:lpstr>
      <vt:lpstr>Office 테마</vt:lpstr>
      <vt:lpstr>Segmentation of 3d lidar data  using a Local Convexity Criterion</vt:lpstr>
      <vt:lpstr>가까운 점 찾기</vt:lpstr>
      <vt:lpstr>가까운 점 찾기</vt:lpstr>
      <vt:lpstr>가까운 점 찾기</vt:lpstr>
      <vt:lpstr>가까운 점 찾기</vt:lpstr>
      <vt:lpstr>가까운 점 찾기</vt:lpstr>
      <vt:lpstr>가까운 점 찾기</vt:lpstr>
      <vt:lpstr>가까운 점 찾기</vt:lpstr>
      <vt:lpstr>가까운 점 찾기</vt:lpstr>
      <vt:lpstr>가까운 점 찾기- 고찰</vt:lpstr>
      <vt:lpstr>Normal estimation </vt:lpstr>
      <vt:lpstr>Normal estimation </vt:lpstr>
      <vt:lpstr>Normal estimation </vt:lpstr>
      <vt:lpstr>Normal estimation – 고찰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jhyunoh@office.kw.ac.kr</dc:creator>
  <cp:lastModifiedBy>장홍기</cp:lastModifiedBy>
  <cp:revision>403</cp:revision>
  <dcterms:created xsi:type="dcterms:W3CDTF">2021-01-04T09:52:35Z</dcterms:created>
  <dcterms:modified xsi:type="dcterms:W3CDTF">2022-02-25T04:21:58Z</dcterms:modified>
</cp:coreProperties>
</file>